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40"/>
  </p:notesMasterIdLst>
  <p:handoutMasterIdLst>
    <p:handoutMasterId r:id="rId41"/>
  </p:handoutMasterIdLst>
  <p:sldIdLst>
    <p:sldId id="256" r:id="rId5"/>
    <p:sldId id="326" r:id="rId6"/>
    <p:sldId id="327" r:id="rId7"/>
    <p:sldId id="308" r:id="rId8"/>
    <p:sldId id="281" r:id="rId9"/>
    <p:sldId id="259" r:id="rId10"/>
    <p:sldId id="309" r:id="rId11"/>
    <p:sldId id="310" r:id="rId12"/>
    <p:sldId id="304" r:id="rId13"/>
    <p:sldId id="306" r:id="rId14"/>
    <p:sldId id="307" r:id="rId15"/>
    <p:sldId id="311" r:id="rId16"/>
    <p:sldId id="313" r:id="rId17"/>
    <p:sldId id="312" r:id="rId18"/>
    <p:sldId id="314" r:id="rId19"/>
    <p:sldId id="315" r:id="rId20"/>
    <p:sldId id="316" r:id="rId21"/>
    <p:sldId id="319" r:id="rId22"/>
    <p:sldId id="317" r:id="rId23"/>
    <p:sldId id="318" r:id="rId24"/>
    <p:sldId id="320" r:id="rId25"/>
    <p:sldId id="323" r:id="rId26"/>
    <p:sldId id="324" r:id="rId27"/>
    <p:sldId id="325" r:id="rId28"/>
    <p:sldId id="336" r:id="rId29"/>
    <p:sldId id="337" r:id="rId30"/>
    <p:sldId id="340" r:id="rId31"/>
    <p:sldId id="329" r:id="rId32"/>
    <p:sldId id="341" r:id="rId33"/>
    <p:sldId id="344" r:id="rId34"/>
    <p:sldId id="343" r:id="rId35"/>
    <p:sldId id="342" r:id="rId36"/>
    <p:sldId id="338" r:id="rId37"/>
    <p:sldId id="339" r:id="rId38"/>
    <p:sldId id="345" r:id="rId3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747" autoAdjust="0"/>
    <p:restoredTop sz="96327" autoAdjust="0"/>
  </p:normalViewPr>
  <p:slideViewPr>
    <p:cSldViewPr snapToGrid="0">
      <p:cViewPr varScale="1">
        <p:scale>
          <a:sx n="104" d="100"/>
          <a:sy n="104" d="100"/>
        </p:scale>
        <p:origin x="224" y="720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slide" Target="slides/slide35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42" Type="http://schemas.openxmlformats.org/officeDocument/2006/relationships/presProps" Target="presProps.xml"/><Relationship Id="rId7" Type="http://schemas.openxmlformats.org/officeDocument/2006/relationships/slide" Target="slides/slide3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slide" Target="slides/slide33.xml"/><Relationship Id="rId40" Type="http://schemas.openxmlformats.org/officeDocument/2006/relationships/notesMaster" Target="notesMasters/notesMaster1.xml"/><Relationship Id="rId45" Type="http://schemas.openxmlformats.org/officeDocument/2006/relationships/tableStyles" Target="tableStyle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slide" Target="slides/slide32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4" Type="http://schemas.openxmlformats.org/officeDocument/2006/relationships/theme" Target="theme/theme1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slide" Target="slides/slide31.xml"/><Relationship Id="rId43" Type="http://schemas.openxmlformats.org/officeDocument/2006/relationships/viewProps" Target="view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41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3/15/23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eg>
</file>

<file path=ppt/media/image4.jpeg>
</file>

<file path=ppt/media/image5.jpeg>
</file>

<file path=ppt/media/image6.jpg>
</file>

<file path=ppt/media/image7.jpeg>
</file>

<file path=ppt/media/image8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3/15/23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89478829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tei-c.org/release/doc/tei-p5-doc/en/html/TD.html#TD-datatypes" TargetMode="External"/><Relationship Id="rId1" Type="http://schemas.openxmlformats.org/officeDocument/2006/relationships/slideLayout" Target="../slideLayouts/slideLayout10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4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33.xml.rels><?xml version="1.0" encoding="UTF-8" standalone="yes"?>
<Relationships xmlns="http://schemas.openxmlformats.org/package/2006/relationships"><Relationship Id="rId2" Type="http://schemas.openxmlformats.org/officeDocument/2006/relationships/hyperlink" Target="http://www.w3.org/2000/svg" TargetMode="External"/><Relationship Id="rId1" Type="http://schemas.openxmlformats.org/officeDocument/2006/relationships/slideLayout" Target="../slideLayouts/slideLayout10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hyperlink" Target="https://tei-c.org/release/doc/tei-p5-doc/en/html/REF-ELEMENTS.html" TargetMode="External"/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tei-c.org/release/doc/tei-p5-doc/en/html/ref-lang.html" TargetMode="External"/><Relationship Id="rId2" Type="http://schemas.openxmlformats.org/officeDocument/2006/relationships/hyperlink" Target="https://tei-c.org/release/doc/tei-p5-doc/en/html/ref-p.html" TargetMode="Externa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/>
          <a:lstStyle/>
          <a:p>
            <a:r>
              <a:rPr lang="en-US" dirty="0"/>
              <a:t>Stand-off, </a:t>
            </a:r>
            <a:br>
              <a:rPr lang="en-US" dirty="0"/>
            </a:br>
            <a:r>
              <a:rPr lang="en-US" dirty="0"/>
              <a:t>ODD, </a:t>
            </a:r>
            <a:br>
              <a:rPr lang="en-US" dirty="0"/>
            </a:br>
            <a:r>
              <a:rPr lang="en-US" dirty="0"/>
              <a:t>and </a:t>
            </a:r>
            <a:r>
              <a:rPr lang="en-US" dirty="0" err="1"/>
              <a:t>Schematron</a:t>
            </a:r>
            <a:endParaRPr lang="en-US" dirty="0"/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>
            <a:normAutofit/>
          </a:bodyPr>
          <a:lstStyle/>
          <a:p>
            <a:r>
              <a:rPr lang="en-US" dirty="0"/>
              <a:t>10 March 2023</a:t>
            </a:r>
          </a:p>
        </p:txBody>
      </p:sp>
      <p:pic>
        <p:nvPicPr>
          <p:cNvPr id="11" name="Picture Placeholder 10" descr="Multicolored fiber cables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876158" y="0"/>
            <a:ext cx="7315841" cy="6858000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6B271E00-2153-DC8F-C148-1AC24A8E92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Getting Started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3CDE129-28DE-B55B-65D3-EB4EAEBBD39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In Oxygen, open a new “ODD Customization [TEI]” file. </a:t>
            </a:r>
          </a:p>
          <a:p>
            <a:r>
              <a:rPr lang="en-US" dirty="0"/>
              <a:t>Fill out the TEI header.</a:t>
            </a:r>
          </a:p>
          <a:p>
            <a:r>
              <a:rPr lang="en-US" dirty="0"/>
              <a:t>	This should indicate the project that the ODD is designed for, but is 	generally briefer than the TEI header for an encoded text.</a:t>
            </a:r>
          </a:p>
          <a:p>
            <a:r>
              <a:rPr lang="en-US" dirty="0"/>
              <a:t>Name your schema. This should be the first line of the 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endParaRPr lang="en-US" dirty="0"/>
          </a:p>
          <a:p>
            <a:r>
              <a:rPr lang="en-US" dirty="0"/>
              <a:t>	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WeirdCorpusODD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start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"TEI"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3104627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A51FAD-C3B3-B717-47E1-6426133A4D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the Default Schema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E1111337-72E0-F3F0-B9D7-6D8663B4CD98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&lt;text&gt;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WeirdCorpusODD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start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"TEI"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schemaSpec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&lt;/text&gt;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3690450-2611-76BD-746E-0B93C3F7F356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schemaSpec</a:t>
            </a:r>
            <a:r>
              <a:rPr lang="en-US" dirty="0"/>
              <a:t>&gt; includes the name (“ident”) of the ODD and the entry point to the schema (“start”). </a:t>
            </a:r>
          </a:p>
          <a:p>
            <a:pPr lvl="1"/>
            <a:r>
              <a:rPr lang="en-US" dirty="0"/>
              <a:t>It can also include namespace information, language specifications, and default exceptions. Any attributes here apply to the entire ODD. </a:t>
            </a:r>
          </a:p>
          <a:p>
            <a:pPr lvl="1"/>
            <a:r>
              <a:rPr lang="en-US" dirty="0"/>
              <a:t>The entire ODD should be contained inside the &lt;</a:t>
            </a:r>
            <a:r>
              <a:rPr lang="en-US" dirty="0" err="1"/>
              <a:t>schemaSpec</a:t>
            </a:r>
            <a:r>
              <a:rPr lang="en-US" dirty="0"/>
              <a:t>&gt; element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810FDA8-91F1-B245-5185-5EFDDCAA3B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389660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9ED6DE-0781-B5A0-E135-EC1D744831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Module Ref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A83A4C1-90A3-0A39-462C-CFBE8A35567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291" y="1604583"/>
            <a:ext cx="5094288" cy="526767"/>
          </a:xfrm>
        </p:spPr>
        <p:txBody>
          <a:bodyPr/>
          <a:lstStyle/>
          <a:p>
            <a:r>
              <a:rPr lang="en-US" dirty="0"/>
              <a:t>Default/Required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EA68CD-64D1-3DDF-76E3-0CB4D0740C3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041451"/>
            <a:ext cx="5094673" cy="4072269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A016D913-7B9F-10F7-56CC-69C1C39E252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7421" y="1604583"/>
            <a:ext cx="5094288" cy="526767"/>
          </a:xfrm>
        </p:spPr>
        <p:txBody>
          <a:bodyPr/>
          <a:lstStyle/>
          <a:p>
            <a:r>
              <a:rPr lang="en-US" dirty="0"/>
              <a:t>Optional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AB1E921B-5482-036C-FFB2-93EDBE498CA1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2041451"/>
            <a:ext cx="5094673" cy="4072269"/>
          </a:xfrm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"analysis"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"certainty"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"corpus"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"dictionaries"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"figures"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gaiji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"iso-fs"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"linking"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msdescription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"nets"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"spoken"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tagdocs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textcrit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transcr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"verse"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9122ECB-0D28-9DFB-1412-FB8FEFF40D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2479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2A8557-E568-1DD3-0605-EFFCB03D5B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Applying the Schema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3C07A0-410D-3F89-FA44-13187C67ACFA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3"/>
            <a:ext cx="9657981" cy="3582347"/>
          </a:xfrm>
        </p:spPr>
        <p:txBody>
          <a:bodyPr/>
          <a:lstStyle/>
          <a:p>
            <a:r>
              <a:rPr lang="en-US" dirty="0"/>
              <a:t>Transform the ODD into Relax NG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Click “transformation scenarios”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Choose “TEI ODD to RELAX NG XML” </a:t>
            </a:r>
          </a:p>
          <a:p>
            <a:pPr marL="342900" indent="-342900">
              <a:spcBef>
                <a:spcPts val="400"/>
              </a:spcBef>
              <a:buFont typeface="Arial" panose="020B0604020202020204" pitchFamily="34" charset="0"/>
              <a:buChar char="•"/>
            </a:pPr>
            <a:r>
              <a:rPr lang="en-US" dirty="0"/>
              <a:t>Run the transformation scenario </a:t>
            </a:r>
          </a:p>
          <a:p>
            <a:pPr marL="800100" lvl="1" indent="-342900">
              <a:spcBef>
                <a:spcPts val="200"/>
              </a:spcBef>
              <a:buFont typeface="Arial" panose="020B0604020202020204" pitchFamily="34" charset="0"/>
              <a:buChar char="•"/>
            </a:pPr>
            <a:r>
              <a:rPr lang="en-US" dirty="0"/>
              <a:t>By default, this will save to the same folder as your .odd file, in a new folder called “out” </a:t>
            </a:r>
          </a:p>
          <a:p>
            <a:r>
              <a:rPr lang="en-US" dirty="0"/>
              <a:t>Associate the .</a:t>
            </a:r>
            <a:r>
              <a:rPr lang="en-US" dirty="0" err="1"/>
              <a:t>rng</a:t>
            </a:r>
            <a:r>
              <a:rPr lang="en-US" dirty="0"/>
              <a:t> file with your .xml file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In the Oxygen menu, click “Document” then “Schema” then “Associate Schema”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Select your .</a:t>
            </a:r>
            <a:r>
              <a:rPr lang="en-US" dirty="0" err="1"/>
              <a:t>rng</a:t>
            </a:r>
            <a:r>
              <a:rPr lang="en-US" dirty="0"/>
              <a:t> file and apply it.</a:t>
            </a: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B7E23F3-B0F2-27E4-A2FA-E3EA936623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4133741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D02BBD3-A802-06DB-117C-FB87517777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Modules to the Weird Corpus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532D1400-2A3C-FD86-D12F-F80A0EF7D1E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Our corpus uses some modules that aren’t in the default set, so we’ll need to add them ourselves. </a:t>
            </a:r>
          </a:p>
          <a:p>
            <a:endParaRPr lang="en-US" dirty="0"/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0C3D2864-F01C-3025-D147-E403EAE9CB81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BC75BD5-6313-F48A-9881-E157F3D2156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853871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C068191-8773-DB0C-58D6-E819567088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Including and Excluding Elements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B293A6F-8EDF-130E-8343-7DA906D8E4C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1719830"/>
            <a:ext cx="5094673" cy="4104898"/>
          </a:xfrm>
        </p:spPr>
        <p:txBody>
          <a:bodyPr/>
          <a:lstStyle/>
          <a:p>
            <a:r>
              <a:rPr lang="en-US" dirty="0"/>
              <a:t>For the Weird Corpus, I know there are only certain values for some of these modules that I want to work with. </a:t>
            </a:r>
          </a:p>
          <a:p>
            <a:r>
              <a:rPr lang="en-US" dirty="0"/>
              <a:t>Specifically</a:t>
            </a:r>
          </a:p>
          <a:p>
            <a:pPr lvl="1"/>
            <a:r>
              <a:rPr lang="en-US" dirty="0"/>
              <a:t>I don’t want</a:t>
            </a:r>
          </a:p>
          <a:p>
            <a:pPr lvl="2"/>
            <a:r>
              <a:rPr lang="en-US" dirty="0"/>
              <a:t>”</a:t>
            </a:r>
            <a:r>
              <a:rPr lang="en-US" dirty="0" err="1"/>
              <a:t>textstructure</a:t>
            </a:r>
            <a:r>
              <a:rPr lang="en-US" dirty="0"/>
              <a:t>”: div1, div2, div3, div4, div5, div6, div7</a:t>
            </a:r>
          </a:p>
          <a:p>
            <a:pPr lvl="2"/>
            <a:r>
              <a:rPr lang="en-US" dirty="0"/>
              <a:t>”core”: analytic, </a:t>
            </a:r>
            <a:r>
              <a:rPr lang="en-US" dirty="0" err="1"/>
              <a:t>binaryObject</a:t>
            </a:r>
            <a:r>
              <a:rPr lang="en-US" dirty="0"/>
              <a:t>, del, email, </a:t>
            </a:r>
            <a:r>
              <a:rPr lang="en-US" dirty="0" err="1"/>
              <a:t>measureGrp</a:t>
            </a:r>
            <a:r>
              <a:rPr lang="en-US" dirty="0"/>
              <a:t>, media, meeting, </a:t>
            </a:r>
            <a:r>
              <a:rPr lang="en-US" dirty="0" err="1"/>
              <a:t>postBox</a:t>
            </a:r>
            <a:r>
              <a:rPr lang="en-US" dirty="0"/>
              <a:t>, </a:t>
            </a:r>
            <a:r>
              <a:rPr lang="en-US" dirty="0" err="1"/>
              <a:t>postCode</a:t>
            </a:r>
            <a:endParaRPr lang="en-US" dirty="0"/>
          </a:p>
          <a:p>
            <a:pPr lvl="1"/>
            <a:r>
              <a:rPr lang="en-US" dirty="0"/>
              <a:t>I do want </a:t>
            </a:r>
          </a:p>
          <a:p>
            <a:pPr lvl="2"/>
            <a:r>
              <a:rPr lang="en-US" dirty="0"/>
              <a:t>”drama”: epilogue, prologue, role, set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9AE4B0-3572-ABA6-7BFE-45AA412B279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1719830"/>
            <a:ext cx="5094673" cy="4104898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latin typeface="Helvetica" pitchFamily="2" charset="0"/>
              </a:rPr>
              <a:t>      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"header"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"core"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exclude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"analytic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binaryObject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del email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measureGrp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media meeting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postBox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postCode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textstructure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exclude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"div1 div2 div3 div4 div5 div6 div7"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66DF66"/>
                </a:solidFill>
                <a:effectLst/>
                <a:latin typeface="Helvetica" pitchFamily="2" charset="0"/>
              </a:rPr>
              <a:t>&lt;!--add further limitations later, after </a:t>
            </a:r>
            <a:r>
              <a:rPr lang="en-US" dirty="0" err="1">
                <a:solidFill>
                  <a:srgbClr val="66DF66"/>
                </a:solidFill>
                <a:effectLst/>
                <a:latin typeface="Helvetica" pitchFamily="2" charset="0"/>
              </a:rPr>
              <a:t>personography</a:t>
            </a:r>
            <a:r>
              <a:rPr lang="en-US" dirty="0">
                <a:solidFill>
                  <a:srgbClr val="66DF66"/>
                </a:solidFill>
                <a:effectLst/>
                <a:latin typeface="Helvetica" pitchFamily="2" charset="0"/>
              </a:rPr>
              <a:t> is settled--&gt;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moduleRef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"drama"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include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"epilogue prologue role set"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97DA02-6E58-8926-838B-3F92196CBD1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568457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9101C9-AF68-4136-C775-C9B379FB0C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Identifying and Modifying Elements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84A9F391-E059-DA72-5176-585BE8F8056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C490D39-FC61-B6F3-9F8B-C714C593CD0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/>
              <a:t>It is possible to make changes to the elements allowed by individual modules of the TEI (whether adding, deleting, or modifying) </a:t>
            </a:r>
          </a:p>
          <a:p>
            <a:r>
              <a:rPr lang="en-US" dirty="0"/>
              <a:t>This is done through the &lt;</a:t>
            </a:r>
            <a:r>
              <a:rPr lang="en-US" dirty="0" err="1"/>
              <a:t>elementSpec</a:t>
            </a:r>
            <a:r>
              <a:rPr lang="en-US" dirty="0"/>
              <a:t>&gt; element. </a:t>
            </a:r>
          </a:p>
          <a:p>
            <a:r>
              <a:rPr lang="en-US" dirty="0"/>
              <a:t>Note: Adding or Replacing elements will mean that your xml is no longer TEI compliant</a:t>
            </a:r>
          </a:p>
        </p:txBody>
      </p:sp>
      <p:sp>
        <p:nvSpPr>
          <p:cNvPr id="13" name="Text Placeholder 12">
            <a:extLst>
              <a:ext uri="{FF2B5EF4-FFF2-40B4-BE49-F238E27FC236}">
                <a16:creationId xmlns:a16="http://schemas.microsoft.com/office/drawing/2014/main" id="{5812FC8D-9FC1-B71C-03C1-FD551BBA97B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4BE0033-F44E-6BDD-8142-800732FA717C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4" name="Text Placeholder 13">
            <a:extLst>
              <a:ext uri="{FF2B5EF4-FFF2-40B4-BE49-F238E27FC236}">
                <a16:creationId xmlns:a16="http://schemas.microsoft.com/office/drawing/2014/main" id="{96CAE6B2-F27B-7504-D9F9-645B0B91045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FA4EFF1F-C9CB-90AD-BB7D-32020D81CD70}"/>
              </a:ext>
            </a:extLst>
          </p:cNvPr>
          <p:cNvSpPr>
            <a:spLocks noGrp="1"/>
          </p:cNvSpPr>
          <p:nvPr>
            <p:ph idx="14"/>
          </p:nvPr>
        </p:nvSpPr>
        <p:spPr>
          <a:xfrm>
            <a:off x="8001739" y="2552344"/>
            <a:ext cx="3589627" cy="3396017"/>
          </a:xfrm>
        </p:spPr>
        <p:txBody>
          <a:bodyPr>
            <a:normAutofit fontScale="92500" lnSpcReduction="20000"/>
          </a:bodyPr>
          <a:lstStyle/>
          <a:p>
            <a:pPr>
              <a:spcBef>
                <a:spcPts val="200"/>
              </a:spcBef>
            </a:pPr>
            <a:r>
              <a:rPr lang="en-US" dirty="0"/>
              <a:t>@module: the name of the module that contains the element being changed. </a:t>
            </a:r>
          </a:p>
          <a:p>
            <a:pPr>
              <a:spcBef>
                <a:spcPts val="200"/>
              </a:spcBef>
            </a:pPr>
            <a:r>
              <a:rPr lang="en-US" dirty="0"/>
              <a:t>@ident: the name of the element being changed. </a:t>
            </a:r>
          </a:p>
          <a:p>
            <a:pPr>
              <a:spcBef>
                <a:spcPts val="200"/>
              </a:spcBef>
            </a:pPr>
            <a:r>
              <a:rPr lang="en-US" dirty="0"/>
              <a:t>@mode: how you are modifying the element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Add</a:t>
            </a:r>
            <a:r>
              <a:rPr lang="en-US" dirty="0"/>
              <a:t>: define a new element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Delete</a:t>
            </a:r>
            <a:r>
              <a:rPr lang="en-US" dirty="0"/>
              <a:t>: remove an element</a:t>
            </a:r>
          </a:p>
          <a:p>
            <a:pPr lvl="1">
              <a:spcBef>
                <a:spcPts val="200"/>
              </a:spcBef>
            </a:pPr>
            <a:r>
              <a:rPr lang="en-US" b="1" dirty="0">
                <a:highlight>
                  <a:srgbClr val="00FFFF"/>
                </a:highlight>
              </a:rPr>
              <a:t>Change</a:t>
            </a:r>
            <a:r>
              <a:rPr lang="en-US" dirty="0">
                <a:highlight>
                  <a:srgbClr val="00FFFF"/>
                </a:highlight>
              </a:rPr>
              <a:t>: modify how an element functions. </a:t>
            </a:r>
          </a:p>
          <a:p>
            <a:pPr lvl="1">
              <a:spcBef>
                <a:spcPts val="200"/>
              </a:spcBef>
            </a:pPr>
            <a:r>
              <a:rPr lang="en-US" b="1" dirty="0"/>
              <a:t>Replace</a:t>
            </a:r>
            <a:r>
              <a:rPr lang="en-US" dirty="0"/>
              <a:t>: replacing the TEI specifications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56A6AB2-0049-8B0D-651F-9BE0A1083F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84494528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90BACA-0983-03B6-8EB0-80F5CE7CC6E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Customizing Element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7B3EC96-D465-75A0-D034-9BAEC0EB48B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&lt;content&gt;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E6B2403-CB9B-569F-6F1B-A59C2F2451C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The &lt;content&gt; element can be used to specify what elements can appear as child elements of a named element.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1E1D647D-1DDC-4A9F-9A5D-7C8EE6D7DAE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7B5D6CB-299F-ED9D-16DA-396347660E6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190260" y="2552345"/>
            <a:ext cx="3811479" cy="3272810"/>
          </a:xfrm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…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41626D34-70F9-D0C7-39C8-828D80A08AAB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D4219A3-9106-C921-43C4-990750B8035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&lt;content&gt; contains all of the modifications being made to child elements of the identified element.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F23A63D-C939-8506-1A44-3D4C8FA0458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7516039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23C3B4B-CB17-ADF4-7CA1-0BBC344728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Adding Content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569CD-26D7-E9A9-1B59-4B5D6261DEF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elementRef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45C6774-9A71-E0C7-E7E6-8AEF631A55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Specifies which elements can be a child of the element listed in the ancestor &lt;</a:t>
            </a:r>
            <a:r>
              <a:rPr lang="en-US" dirty="0" err="1"/>
              <a:t>elementSpec</a:t>
            </a:r>
            <a:r>
              <a:rPr lang="en-US" dirty="0"/>
              <a:t>&gt; element.</a:t>
            </a:r>
          </a:p>
          <a:p>
            <a:r>
              <a:rPr lang="en-US" dirty="0"/>
              <a:t>Each allowed child element will have its own &lt;</a:t>
            </a:r>
            <a:r>
              <a:rPr lang="en-US" dirty="0" err="1"/>
              <a:t>elementRef</a:t>
            </a:r>
            <a:r>
              <a:rPr lang="en-US" dirty="0"/>
              <a:t>&gt; element, with the name of the child element as a “key” attribute. 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F678F3D-1831-378C-C52B-F5126C894A0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90CBD3D-19DA-097D-1EA3-A5C7BEF38E31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module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namesdates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D451A2BE-39D1-6160-16A2-A0B464D283A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9238149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254714-2EB2-42E2-3D01-8638F932AF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Sequence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B07B7DE-099F-3547-9E04-48867A27913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&lt;sequence&gt;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D4F6F31-EFEA-8FF8-99B5-8152322E9F8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A &lt;content&gt; element can (and by default </a:t>
            </a:r>
            <a:r>
              <a:rPr lang="en-US" i="1" dirty="0"/>
              <a:t>does</a:t>
            </a:r>
            <a:r>
              <a:rPr lang="en-US" dirty="0"/>
              <a:t>) require child elements to appear in a specific order. </a:t>
            </a:r>
          </a:p>
          <a:p>
            <a:r>
              <a:rPr lang="en-US" dirty="0"/>
              <a:t>To change the order, or to allow for any order, a &lt;sequence&gt; element is needed.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04BA5A-1453-7AEB-C000-D71205ACE16C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CE7F671-7B7F-3F7E-6FC9-31095E5A6F56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…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795D3CCB-54C7-A6E6-6D70-6F5A3A8901D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Attributes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1A998443-2128-87FB-CE43-8A9DCD63E32E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@</a:t>
            </a:r>
            <a:r>
              <a:rPr lang="en-US" dirty="0" err="1"/>
              <a:t>preserveOrder</a:t>
            </a:r>
            <a:endParaRPr lang="en-US" dirty="0"/>
          </a:p>
          <a:p>
            <a:pPr lvl="1"/>
            <a:r>
              <a:rPr lang="en-US" dirty="0"/>
              <a:t>Can be “false” to allow child elements to appear in any order. </a:t>
            </a:r>
          </a:p>
          <a:p>
            <a:pPr lvl="1"/>
            <a:r>
              <a:rPr lang="en-US" dirty="0"/>
              <a:t>Can be “true” to enforce order on child elements.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536147D0-3924-B822-AB6F-D0A79B3FE1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65472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660EB578-C970-4186-B93C-45851BBC6E3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595FE41A-9EBE-7638-4FA4-744B55A803D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 vert="horz" lIns="91440" tIns="45720" rIns="91440" bIns="45720" rtlCol="0" anchor="t">
            <a:normAutofit/>
          </a:bodyPr>
          <a:lstStyle/>
          <a:p>
            <a:pPr>
              <a:lnSpc>
                <a:spcPct val="90000"/>
              </a:lnSpc>
            </a:pPr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But first: </a:t>
            </a:r>
            <a:b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</a:br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Stand-off</a:t>
            </a:r>
          </a:p>
        </p:txBody>
      </p:sp>
      <p:pic>
        <p:nvPicPr>
          <p:cNvPr id="9" name="Picture 8" descr="Different coloured organisers">
            <a:extLst>
              <a:ext uri="{FF2B5EF4-FFF2-40B4-BE49-F238E27FC236}">
                <a16:creationId xmlns:a16="http://schemas.microsoft.com/office/drawing/2014/main" id="{6A9A7B43-0EB1-D126-D1A9-8D00690FC030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8598" r="28492"/>
          <a:stretch/>
        </p:blipFill>
        <p:spPr>
          <a:xfrm>
            <a:off x="20" y="-17929"/>
            <a:ext cx="4876780" cy="6875929"/>
          </a:xfrm>
          <a:prstGeom prst="rect">
            <a:avLst/>
          </a:prstGeom>
        </p:spPr>
      </p:pic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CDF57B02-07BB-407B-BB36-06D9C64A673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64F185E5-8429-2548-A6A4-AB934F9AFD7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Stand-off is a term for TEI-encoded documents that exist outside of the context of your encoded text, but as part of the same project.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Stand-off documents generally offer additional information, such as personographies, bibliographies, gazetteers, dictionaries, etc.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sz="1700"/>
              <a:t>Because the information catalogued in stand-off is generally applicable to more than one text (e.g., “Rhode Island” might appear as a location in multiple stories), including it in stand-off allows multiple files to connect to the same information, without having to include that information in each text itself.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6855964-C920-48EB-8804-74291211C8A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0EF5FD7-437D-D25A-167A-229AE0616B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 kern="1200">
                <a:solidFill>
                  <a:srgbClr val="FFFFFF"/>
                </a:solidFill>
                <a:latin typeface="+mj-lt"/>
                <a:ea typeface="+mn-ea"/>
                <a:cs typeface="+mn-cs"/>
              </a:rPr>
              <a:t>PRESENTATION TITLE</a:t>
            </a:r>
          </a:p>
        </p:txBody>
      </p:sp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AF6EBB83-C7E5-D7C0-8833-7E0B579D3016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/>
              <a:t>2/11/20XX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2566C2B-A7E7-CACD-CD50-06E1EF776D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8829342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69F42A-9CD3-56FF-5F51-8E2A88F343C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Modifying Child Elements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9B143EA-D728-5074-D69D-72511CCBD6E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elementRef</a:t>
            </a:r>
            <a:r>
              <a:rPr lang="en-US" dirty="0"/>
              <a:t>&gt; attributes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D40067D-BAA5-7609-E434-598CE123818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@minOccurs: sets the minimum number of occurrences of that child element</a:t>
            </a:r>
          </a:p>
          <a:p>
            <a:r>
              <a:rPr lang="en-US" dirty="0"/>
              <a:t>@</a:t>
            </a:r>
            <a:r>
              <a:rPr lang="en-US" dirty="0" err="1"/>
              <a:t>maxOccurs</a:t>
            </a:r>
            <a:r>
              <a:rPr lang="en-US" dirty="0"/>
              <a:t>: sets the maximum number of </a:t>
            </a:r>
            <a:r>
              <a:rPr lang="en-US" dirty="0" err="1"/>
              <a:t>occurences</a:t>
            </a:r>
            <a:r>
              <a:rPr lang="en-US" dirty="0"/>
              <a:t> of that child element</a:t>
            </a:r>
          </a:p>
          <a:p>
            <a:r>
              <a:rPr lang="en-US" dirty="0"/>
              <a:t>It can limit the number of times a child element can or must appear.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778D2133-21C3-1C55-6261-63F5F9A2AF4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4EA7C8E-AD7D-1E13-3CFE-4771BB4639D9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7CF6107B-063D-78AB-C85C-A2BB9B99ACF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0" name="Date Placeholder 9">
            <a:extLst>
              <a:ext uri="{FF2B5EF4-FFF2-40B4-BE49-F238E27FC236}">
                <a16:creationId xmlns:a16="http://schemas.microsoft.com/office/drawing/2014/main" id="{3D931C18-F307-5750-D293-6C1F66F9CF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2A5C08F3-FB97-1E1C-2BDE-B5CE477DEA9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91316912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907382-A21E-2233-5D88-8437E0EDC65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Constraining Options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F7AF2B5-AD0C-D621-9690-B0EBC5D0E69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&lt;alternate&gt;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E59E477-5F3E-563A-E6FF-1384F657C9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This element requires that only one of a list of child elements can appear. </a:t>
            </a:r>
          </a:p>
          <a:p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E763130-C984-6A9F-5AA6-69C498106DF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63405D0-6B6B-4E8E-44A4-6D7DC869C5BA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    &lt;content&gt;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&lt;alternate&gt;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&lt;sequence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preserveOrder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"false"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"forename"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elementRef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"surname"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minOccurs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"0"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maxOccurs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"unbounded"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&lt;/sequence&gt;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textNode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&lt;/alternate&gt;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&lt;/content&gt;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F7885231-B606-F5CA-1388-64877960FA14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Usage Example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4784B0EF-A364-7FE8-DD16-1765CB8D7BE1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In creating a constraint on &lt;</a:t>
            </a:r>
            <a:r>
              <a:rPr lang="en-US" dirty="0" err="1"/>
              <a:t>persName</a:t>
            </a:r>
            <a:r>
              <a:rPr lang="en-US" dirty="0"/>
              <a:t>&gt; where that element could only contain either a &lt;forename&gt; and &lt;surname&gt; element </a:t>
            </a:r>
            <a:r>
              <a:rPr lang="en-US" i="1" dirty="0"/>
              <a:t>or</a:t>
            </a:r>
            <a:r>
              <a:rPr lang="en-US" dirty="0"/>
              <a:t> a text string, I found that I’d made a number of errors in encoding &lt;</a:t>
            </a:r>
            <a:r>
              <a:rPr lang="en-US" dirty="0" err="1"/>
              <a:t>persName</a:t>
            </a:r>
            <a:r>
              <a:rPr lang="en-US" dirty="0"/>
              <a:t>&gt; elements inside each other. 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33CB25A4-570D-8C42-E633-2FF331DB0A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26621381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9F4733-1CED-C401-C089-6DFACC87D2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Another Example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625144FC-6508-3E0D-518F-5F0AA961A758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621793" y="594360"/>
            <a:ext cx="5276088" cy="5952744"/>
          </a:xfrm>
        </p:spPr>
        <p:txBody>
          <a:bodyPr/>
          <a:lstStyle/>
          <a:p>
            <a:pPr>
              <a:spcBef>
                <a:spcPts val="0"/>
              </a:spcBef>
            </a:pPr>
            <a:r>
              <a:rPr lang="en-US" dirty="0"/>
              <a:t>&lt;content&gt; </a:t>
            </a:r>
          </a:p>
          <a:p>
            <a:pPr>
              <a:spcBef>
                <a:spcPts val="0"/>
              </a:spcBef>
            </a:pPr>
            <a:r>
              <a:rPr lang="en-US" dirty="0"/>
              <a:t>    &lt;alternate&gt;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key="sic"/&gt;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corr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orig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key="reg"/&gt;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abbr</a:t>
            </a:r>
            <a:r>
              <a:rPr lang="en-US" dirty="0"/>
              <a:t>"/&gt;</a:t>
            </a:r>
          </a:p>
          <a:p>
            <a:pPr>
              <a:spcBef>
                <a:spcPts val="0"/>
              </a:spcBef>
            </a:pPr>
            <a:r>
              <a:rPr lang="en-US" dirty="0"/>
              <a:t>            &lt;</a:t>
            </a:r>
            <a:r>
              <a:rPr lang="en-US" dirty="0" err="1"/>
              <a:t>elementRef</a:t>
            </a:r>
            <a:r>
              <a:rPr lang="en-US" dirty="0"/>
              <a:t> key="</a:t>
            </a:r>
            <a:r>
              <a:rPr lang="en-US" dirty="0" err="1"/>
              <a:t>expan</a:t>
            </a:r>
            <a:r>
              <a:rPr lang="en-US" dirty="0"/>
              <a:t>"/&gt; </a:t>
            </a:r>
          </a:p>
          <a:p>
            <a:pPr>
              <a:spcBef>
                <a:spcPts val="0"/>
              </a:spcBef>
            </a:pPr>
            <a:r>
              <a:rPr lang="en-US" dirty="0"/>
              <a:t>        &lt;/sequence&gt; </a:t>
            </a:r>
          </a:p>
          <a:p>
            <a:pPr>
              <a:spcBef>
                <a:spcPts val="0"/>
              </a:spcBef>
            </a:pPr>
            <a:r>
              <a:rPr lang="en-US" dirty="0"/>
              <a:t>    &lt;/alternate&gt; </a:t>
            </a:r>
          </a:p>
          <a:p>
            <a:pPr>
              <a:spcBef>
                <a:spcPts val="0"/>
              </a:spcBef>
            </a:pPr>
            <a:r>
              <a:rPr lang="en-US" dirty="0"/>
              <a:t>&lt;/content&gt;</a:t>
            </a:r>
          </a:p>
        </p:txBody>
      </p:sp>
      <p:sp>
        <p:nvSpPr>
          <p:cNvPr id="11" name="Slide Number Placeholder 10">
            <a:extLst>
              <a:ext uri="{FF2B5EF4-FFF2-40B4-BE49-F238E27FC236}">
                <a16:creationId xmlns:a16="http://schemas.microsoft.com/office/drawing/2014/main" id="{EB57A0D6-B750-8EDC-B39A-F11DF99904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5940416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4FE1D5BB-1781-8840-90D9-CA2CB345261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Customizing Attributes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D3DAC823-CC9A-ED30-6288-26A3502A0229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attList</a:t>
            </a:r>
            <a:r>
              <a:rPr lang="en-US" dirty="0"/>
              <a:t>&gt;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D6DE3786-CED5-B576-C631-F07B3647728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3204973" cy="3273552"/>
          </a:xfrm>
        </p:spPr>
        <p:txBody>
          <a:bodyPr/>
          <a:lstStyle/>
          <a:p>
            <a:r>
              <a:rPr lang="en-US" dirty="0"/>
              <a:t>Contains all documentation and changes for attributes for a given element.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elementSpec</a:t>
            </a:r>
            <a:r>
              <a:rPr lang="en-US" dirty="0"/>
              <a:t>&gt;</a:t>
            </a:r>
          </a:p>
        </p:txBody>
      </p:sp>
      <p:sp>
        <p:nvSpPr>
          <p:cNvPr id="12" name="Text Placeholder 11">
            <a:extLst>
              <a:ext uri="{FF2B5EF4-FFF2-40B4-BE49-F238E27FC236}">
                <a16:creationId xmlns:a16="http://schemas.microsoft.com/office/drawing/2014/main" id="{90086156-8775-CB15-E7D5-9A4BB9376C5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attDef</a:t>
            </a:r>
            <a:r>
              <a:rPr lang="en-US" dirty="0"/>
              <a:t>&gt;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6E8D858C-5A42-3E30-5E36-F9189D8828CC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270248" y="2551176"/>
            <a:ext cx="7121651" cy="3502152"/>
          </a:xfrm>
        </p:spPr>
        <p:txBody>
          <a:bodyPr>
            <a:normAutofit fontScale="70000" lnSpcReduction="20000"/>
          </a:bodyPr>
          <a:lstStyle/>
          <a:p>
            <a:r>
              <a:rPr lang="en-US" dirty="0"/>
              <a:t>Defines a single attribute. </a:t>
            </a:r>
          </a:p>
          <a:p>
            <a:r>
              <a:rPr lang="en-US" dirty="0"/>
              <a:t>Must be a child of &lt;</a:t>
            </a:r>
            <a:r>
              <a:rPr lang="en-US" dirty="0" err="1"/>
              <a:t>attList</a:t>
            </a:r>
            <a:r>
              <a:rPr lang="en-US" dirty="0"/>
              <a:t>&gt;</a:t>
            </a:r>
          </a:p>
          <a:p>
            <a:r>
              <a:rPr lang="en-US" dirty="0"/>
              <a:t>Attributes: </a:t>
            </a:r>
          </a:p>
          <a:p>
            <a:pPr lvl="1"/>
            <a:r>
              <a:rPr lang="en-US" dirty="0"/>
              <a:t>@ident = the name of the attribute being modified</a:t>
            </a:r>
          </a:p>
          <a:p>
            <a:pPr lvl="1"/>
            <a:r>
              <a:rPr lang="en-US" dirty="0"/>
              <a:t>@mode = can be “add” (if adding a new attribute) or “change” </a:t>
            </a:r>
          </a:p>
          <a:p>
            <a:pPr lvl="1"/>
            <a:r>
              <a:rPr lang="en-US" dirty="0"/>
              <a:t>@usage = can be “opt” (optional), “rec” (recommended), or “req” (required) </a:t>
            </a:r>
          </a:p>
          <a:p>
            <a:r>
              <a:rPr lang="en-US" dirty="0"/>
              <a:t>Should include </a:t>
            </a:r>
            <a:r>
              <a:rPr lang="en-US" i="1" dirty="0"/>
              <a:t>both</a:t>
            </a:r>
            <a:r>
              <a:rPr lang="en-US" dirty="0"/>
              <a:t>: </a:t>
            </a:r>
          </a:p>
          <a:p>
            <a:pPr lvl="1"/>
            <a:r>
              <a:rPr lang="en-US" dirty="0"/>
              <a:t>A &lt;</a:t>
            </a:r>
            <a:r>
              <a:rPr lang="en-US" dirty="0" err="1"/>
              <a:t>valList</a:t>
            </a:r>
            <a:r>
              <a:rPr lang="en-US" dirty="0"/>
              <a:t>&gt; with the @type attribute “closed” and @mode attribute “replace” (&lt;</a:t>
            </a:r>
            <a:r>
              <a:rPr lang="en-US" dirty="0" err="1"/>
              <a:t>valList</a:t>
            </a:r>
            <a:r>
              <a:rPr lang="en-US" dirty="0"/>
              <a:t> type=“closed” mode=“replace”&gt;), which contains all possible values for that attribute. </a:t>
            </a:r>
          </a:p>
          <a:p>
            <a:pPr lvl="1"/>
            <a:r>
              <a:rPr lang="en-US" dirty="0"/>
              <a:t>A &lt;datatype&gt; specifying the kind of data that attribute can contain. A &lt;datatype&gt; element with the &lt;</a:t>
            </a:r>
            <a:r>
              <a:rPr lang="en-US" dirty="0" err="1"/>
              <a:t>dataRef</a:t>
            </a:r>
            <a:r>
              <a:rPr lang="en-US" dirty="0"/>
              <a:t> key=“</a:t>
            </a:r>
            <a:r>
              <a:rPr lang="en-US" dirty="0" err="1"/>
              <a:t>data.enumerated</a:t>
            </a:r>
            <a:r>
              <a:rPr lang="en-US" dirty="0"/>
              <a:t>”/&gt; child will require a specific list of attributes to be used. </a:t>
            </a:r>
          </a:p>
          <a:p>
            <a:pPr lvl="2"/>
            <a:r>
              <a:rPr lang="en-US" dirty="0"/>
              <a:t>For more on TEI datatypes, see here: </a:t>
            </a:r>
            <a:r>
              <a:rPr lang="en-US" dirty="0">
                <a:hlinkClick r:id="rId2"/>
              </a:rPr>
              <a:t>https://www.tei-c.org/release/doc/tei-p5-doc/en/html/TD.html#TD-datatypes</a:t>
            </a:r>
            <a:r>
              <a:rPr lang="en-US" dirty="0"/>
              <a:t> 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AC8336FD-2D32-AB88-0F77-9F46A53FE92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20FADA5-5C77-9063-4213-C57434DB45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F887A91-DC57-F24A-DA3F-197EA92A8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3460105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F82A243-DC0B-7FB3-869F-EF473AAF46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Attribute Value List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63451EF-FAC0-95F3-03B3-AE7E17E33CE2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valList</a:t>
            </a:r>
            <a:r>
              <a:rPr lang="en-US" dirty="0"/>
              <a:t>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F4E97B2-53A2-86B7-FB49-D894D09BA3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Includes individual &lt;</a:t>
            </a:r>
            <a:r>
              <a:rPr lang="en-US" dirty="0" err="1"/>
              <a:t>valItem</a:t>
            </a:r>
            <a:r>
              <a:rPr lang="en-US" dirty="0"/>
              <a:t>&gt; elements for each valid attribute value. </a:t>
            </a:r>
          </a:p>
          <a:p>
            <a:r>
              <a:rPr lang="en-US" dirty="0"/>
              <a:t>Can be configured as &lt;</a:t>
            </a:r>
            <a:r>
              <a:rPr lang="en-US" dirty="0" err="1"/>
              <a:t>valItem</a:t>
            </a:r>
            <a:r>
              <a:rPr lang="en-US" dirty="0"/>
              <a:t> ident=“[VALUE_NAME]”/&gt; </a:t>
            </a:r>
            <a:r>
              <a:rPr lang="en-US" i="1" dirty="0"/>
              <a:t>or</a:t>
            </a:r>
            <a:r>
              <a:rPr lang="en-US" dirty="0"/>
              <a:t> can contain &lt;gloss&gt; element to define the value and a &lt;desc&gt; element to explain the usage of that value.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095657C-29E2-3D5A-0849-E12805E8904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BEBAAF8-F2A1-94BA-ABA8-C7044126ECC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96000" y="2551176"/>
            <a:ext cx="5398008" cy="3538728"/>
          </a:xfrm>
          <a:solidFill>
            <a:schemeClr val="tx1"/>
          </a:solidFill>
        </p:spPr>
        <p:txBody>
          <a:bodyPr>
            <a:normAutofit fontScale="850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        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attDef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"type"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"change"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usage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"req"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&lt;datatype&gt;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dataRef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key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teidata.enumerated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&lt;/datatype&gt;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valList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type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"closed"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mode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"replace"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"char"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&lt;gloss&gt;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Character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&lt;/gloss&gt;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&lt;desc&gt;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A fictional character within the text.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&lt;/desc&gt;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"hist"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&lt;gloss&gt;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Historical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&lt;/gloss&gt;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&lt;desc&gt;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A nonfictional person referenced within the text, but not a character within the text.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&lt;/desc&gt;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valItem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valList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attDef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attList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240D9B1-FB13-CFE6-C58D-B8E948B0238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3514274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77871-DDE2-66E8-A59B-B03F58C434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Schematron</a:t>
            </a:r>
            <a:endParaRPr lang="en-US" dirty="0"/>
          </a:p>
        </p:txBody>
      </p:sp>
      <p:pic>
        <p:nvPicPr>
          <p:cNvPr id="6" name="Picture Placeholder 5" descr="A picture containing outdoor, ground, nature, rock&#10;&#10;Description automatically generated">
            <a:extLst>
              <a:ext uri="{FF2B5EF4-FFF2-40B4-BE49-F238E27FC236}">
                <a16:creationId xmlns:a16="http://schemas.microsoft.com/office/drawing/2014/main" id="{F771C0DA-35F6-E9EF-5225-48FA17E78F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6855" b="68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7896642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1FEE5E-339B-BED2-CC2A-6F0199157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027FCA-523A-CA08-9257-A4F2CEF397F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Schematron</a:t>
            </a:r>
            <a:r>
              <a:rPr lang="en-US" dirty="0"/>
              <a:t> allows for further customization of ODD through adding specific contexts to rules. </a:t>
            </a:r>
          </a:p>
          <a:p>
            <a:r>
              <a:rPr lang="en-US" dirty="0"/>
              <a:t>For example, ODD lets us change the behavior of &lt;p&gt; tags and the child elements or attributes they can possess. It does not allow us to make these changes only for &lt;p&gt; tags inside of the &lt;</a:t>
            </a:r>
            <a:r>
              <a:rPr lang="en-US" dirty="0" err="1"/>
              <a:t>teiHeader</a:t>
            </a:r>
            <a:r>
              <a:rPr lang="en-US" dirty="0"/>
              <a:t>&gt;, for example. </a:t>
            </a:r>
          </a:p>
          <a:p>
            <a:r>
              <a:rPr lang="en-US" dirty="0" err="1"/>
              <a:t>Schematron</a:t>
            </a:r>
            <a:r>
              <a:rPr lang="en-US" dirty="0"/>
              <a:t> relies on the syntax we learned in XPath to target specific parts of an XML document. </a:t>
            </a:r>
          </a:p>
        </p:txBody>
      </p:sp>
    </p:spTree>
    <p:extLst>
      <p:ext uri="{BB962C8B-B14F-4D97-AF65-F5344CB8AC3E}">
        <p14:creationId xmlns:p14="http://schemas.microsoft.com/office/powerpoint/2010/main" val="1672871465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49EF3F-9D6A-BD99-54ED-7EC210FB7EE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</a:t>
            </a:r>
            <a:r>
              <a:rPr lang="en-US" dirty="0" err="1"/>
              <a:t>Schematron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68AC1ED-DC44-C7D7-9107-FB0027BD5771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Schematron</a:t>
            </a:r>
            <a:r>
              <a:rPr lang="en-US" dirty="0"/>
              <a:t> rules can be embedded in ODD files. </a:t>
            </a:r>
          </a:p>
          <a:p>
            <a:r>
              <a:rPr lang="en-US" b="1" dirty="0"/>
              <a:t>However</a:t>
            </a:r>
            <a:r>
              <a:rPr lang="en-US" dirty="0"/>
              <a:t> it is generally best to write your </a:t>
            </a:r>
            <a:r>
              <a:rPr lang="en-US" dirty="0" err="1"/>
              <a:t>Schematron</a:t>
            </a:r>
            <a:r>
              <a:rPr lang="en-US" dirty="0"/>
              <a:t> rules in a separate </a:t>
            </a:r>
            <a:r>
              <a:rPr lang="en-US" dirty="0" err="1"/>
              <a:t>schematron</a:t>
            </a:r>
            <a:r>
              <a:rPr lang="en-US" dirty="0"/>
              <a:t> document, test them, and then transfer them to your ODD. </a:t>
            </a:r>
          </a:p>
          <a:p>
            <a:r>
              <a:rPr lang="en-US" dirty="0"/>
              <a:t>Let’s start by opening a new </a:t>
            </a:r>
            <a:r>
              <a:rPr lang="en-US" dirty="0" err="1"/>
              <a:t>schematron</a:t>
            </a:r>
            <a:r>
              <a:rPr lang="en-US" dirty="0"/>
              <a:t> file in Oxygen.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015C304-03FE-EC62-7660-BEBC6F562EE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57287338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476602-7F8C-E01C-3802-1934BDB4F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Constraining Standoff 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105A072B-93A1-CBC7-692A-A8E47BF79125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Problem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2318F7A-7B07-1218-39DB-6170181AFC4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&lt;</a:t>
            </a:r>
            <a:r>
              <a:rPr lang="en-US" dirty="0" err="1"/>
              <a:t>persName</a:t>
            </a:r>
            <a:r>
              <a:rPr lang="en-US" dirty="0"/>
              <a:t>&gt; element in the standoff does not allow us to </a:t>
            </a:r>
            <a:r>
              <a:rPr lang="en-US" b="1" dirty="0"/>
              <a:t>not</a:t>
            </a:r>
            <a:r>
              <a:rPr lang="en-US" dirty="0"/>
              <a:t> include a “type” element.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94CE56B6-AE6C-1044-A12A-639E963B45D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Solution: Oxygen 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2098872-11A5-77CE-BCB9-1C34C3D569B7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constraintSpec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personography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scheme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schematron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&lt;constraint&gt;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context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tei:body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listPerson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test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"//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/@type"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Type for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persName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is determined in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listPerson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. The @type attribute should not be included here.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&lt;/constraint&gt;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constraintSpec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107123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4F8C97-5BD1-6BD2-03A5-1E9A7BA6A0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Patterns and Rules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06FB9EB8-00B6-856A-5C1A-65ED1F0A2DC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8809B99-DA79-70AD-5ED2-D80C26F1431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Each new point of control in a </a:t>
            </a:r>
            <a:r>
              <a:rPr lang="en-US" dirty="0" err="1"/>
              <a:t>schematron</a:t>
            </a:r>
            <a:r>
              <a:rPr lang="en-US" dirty="0"/>
              <a:t> will appear in a &lt;</a:t>
            </a:r>
            <a:r>
              <a:rPr lang="en-US" dirty="0" err="1"/>
              <a:t>sch:pattern</a:t>
            </a:r>
            <a:r>
              <a:rPr lang="en-US" dirty="0"/>
              <a:t>&gt; element. </a:t>
            </a:r>
          </a:p>
          <a:p>
            <a:r>
              <a:rPr lang="en-US" dirty="0"/>
              <a:t>The pattern will contain &lt;</a:t>
            </a:r>
            <a:r>
              <a:rPr lang="en-US" dirty="0" err="1"/>
              <a:t>sch:rule</a:t>
            </a:r>
            <a:r>
              <a:rPr lang="en-US" dirty="0"/>
              <a:t> context=“XXXXX”&gt; where the </a:t>
            </a:r>
            <a:r>
              <a:rPr lang="en-US" dirty="0" err="1"/>
              <a:t>Xs</a:t>
            </a:r>
            <a:r>
              <a:rPr lang="en-US" dirty="0"/>
              <a:t> are replaced with the XPath to the part of the TEI document being altered. 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E4A4A08C-F0EB-A3AF-F237-22695542DBE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88D6971-A8BB-F7A8-2141-F7EC7878F5E7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sch:pattern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context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tei:text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tei:body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tei:listPerson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test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b="1" i="1" dirty="0">
                <a:solidFill>
                  <a:srgbClr val="F08246"/>
                </a:solidFill>
                <a:effectLst/>
                <a:latin typeface="Helvetica" pitchFamily="2" charset="0"/>
              </a:rPr>
              <a:t>@type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Type for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persName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is determined in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listPerson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. The @type attribute should not be included here.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sch:pattern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66AB529-4182-DFF6-42D1-69CECA2DD6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3668468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436F0CA-3BFB-FEE1-25FB-3A8FE7C5486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z="4000" kern="1200" cap="all" spc="30" baseline="0" dirty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Weird Stand-off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03D70A69-855B-6A0A-23FD-19B120DF63D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For this class, we’ll be using the file “</a:t>
            </a:r>
            <a:r>
              <a:rPr lang="en-US" dirty="0" err="1"/>
              <a:t>WeirdStandoff.xml</a:t>
            </a:r>
            <a:r>
              <a:rPr lang="en-US" dirty="0"/>
              <a:t>” as our stand-off file.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This file will include two </a:t>
            </a:r>
            <a:r>
              <a:rPr lang="en-US" dirty="0" err="1"/>
              <a:t>personographies</a:t>
            </a:r>
            <a:r>
              <a:rPr lang="en-US" dirty="0"/>
              <a:t> (one for characters, one for historical figures), several lists of places (divided by the “type” attributes in the texts), a list of creatures, and a list of referenced works (stories, books, art, etc.) </a:t>
            </a:r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For a larger project, we might have individual stand-off files for each of these lists. </a:t>
            </a:r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F6F83E19-79BD-6E27-C99F-ED1BE78C0724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9553" r="33294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AB133B1-2563-F918-86A9-A45171F788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00259136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CFD9D81-FC70-BEFF-80F8-DEB02276140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Report Vs. Assert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B08810E-2545-7DCB-7927-84A57103903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Report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3DC562F-702A-814A-CC17-9B5ACC3C4C9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Sends a message if the specified context is true. </a:t>
            </a:r>
          </a:p>
          <a:p>
            <a:r>
              <a:rPr lang="en-US" dirty="0"/>
              <a:t>Report rules are designed to exclude unwanted data. </a:t>
            </a:r>
          </a:p>
          <a:p>
            <a:pPr lvl="1"/>
            <a:r>
              <a:rPr lang="en-US" dirty="0"/>
              <a:t>E.g., “Warn me if an unwanted element appears.”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356E540-DFF1-4DB3-9B32-37970EC44AA4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Assert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16DA568-3483-7538-4DEE-12DE0BF77364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Sends a message if the specified context is not true. </a:t>
            </a:r>
          </a:p>
          <a:p>
            <a:r>
              <a:rPr lang="en-US" dirty="0"/>
              <a:t>Assert rules are designed to insist on what values must appear. </a:t>
            </a:r>
          </a:p>
          <a:p>
            <a:pPr lvl="1"/>
            <a:r>
              <a:rPr lang="en-US" dirty="0"/>
              <a:t>E.g. “Warn me if @resp does not contain an acceptable value”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74C72A-DFC8-F1E5-749F-01E5078B56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30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6329441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7CD9A6D8-08B4-3DAF-BFF1-BEF3066AC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Results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DB168002-EA36-BB24-BF73-A11674F4648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If I apply this </a:t>
            </a:r>
            <a:r>
              <a:rPr lang="en-US" dirty="0" err="1"/>
              <a:t>schematron</a:t>
            </a:r>
            <a:r>
              <a:rPr lang="en-US" dirty="0"/>
              <a:t> rule to “</a:t>
            </a:r>
            <a:r>
              <a:rPr lang="en-US" dirty="0" err="1"/>
              <a:t>WeirdStandoff.xml</a:t>
            </a:r>
            <a:r>
              <a:rPr lang="en-US" dirty="0"/>
              <a:t>”, then it works correctly—it gives me an error for “type=“X”” in a &lt;</a:t>
            </a:r>
            <a:r>
              <a:rPr lang="en-US" dirty="0" err="1"/>
              <a:t>persName</a:t>
            </a:r>
            <a:r>
              <a:rPr lang="en-US" dirty="0"/>
              <a:t>&gt;</a:t>
            </a:r>
          </a:p>
          <a:p>
            <a:endParaRPr lang="en-US" dirty="0"/>
          </a:p>
          <a:p>
            <a:r>
              <a:rPr lang="en-US" dirty="0"/>
              <a:t>Now, let’s add it to our ODD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49832FF3-77C8-6BEF-4717-B006BDB4B5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31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7793907"/>
      </p:ext>
    </p:extLst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0F43508-EB3E-5C77-2EC5-429B3F7EC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Moving to ODD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63F4D37-0687-8D23-C560-F86BD33750BC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457244A-2577-3EFD-2A0C-6B8B1F93018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Once we know a </a:t>
            </a:r>
            <a:r>
              <a:rPr lang="en-US" dirty="0" err="1"/>
              <a:t>schematron</a:t>
            </a:r>
            <a:r>
              <a:rPr lang="en-US" dirty="0"/>
              <a:t> rule works as expected, we can place it in our ODD. </a:t>
            </a:r>
          </a:p>
          <a:p>
            <a:r>
              <a:rPr lang="en-US" dirty="0"/>
              <a:t>Inside our &lt;</a:t>
            </a:r>
            <a:r>
              <a:rPr lang="en-US" dirty="0" err="1"/>
              <a:t>elementSpec</a:t>
            </a:r>
            <a:r>
              <a:rPr lang="en-US" dirty="0"/>
              <a:t>&gt; for the element we want to change, we need to add a &lt;</a:t>
            </a:r>
            <a:r>
              <a:rPr lang="en-US" dirty="0" err="1"/>
              <a:t>constraintSpec</a:t>
            </a:r>
            <a:r>
              <a:rPr lang="en-US" dirty="0"/>
              <a:t> ident=“X” scheme=“</a:t>
            </a:r>
            <a:r>
              <a:rPr lang="en-US" dirty="0" err="1"/>
              <a:t>schematron</a:t>
            </a:r>
            <a:r>
              <a:rPr lang="en-US" dirty="0"/>
              <a:t>”&gt; element, where X is a name we give the constraint. </a:t>
            </a:r>
          </a:p>
          <a:p>
            <a:r>
              <a:rPr lang="en-US" dirty="0"/>
              <a:t>Inside the &lt;</a:t>
            </a:r>
            <a:r>
              <a:rPr lang="en-US" dirty="0" err="1"/>
              <a:t>constraintSpec</a:t>
            </a:r>
            <a:r>
              <a:rPr lang="en-US" dirty="0"/>
              <a:t>&gt;, we need a &lt;constraint&gt; element, then we can copy our &lt;</a:t>
            </a:r>
            <a:r>
              <a:rPr lang="en-US" dirty="0" err="1"/>
              <a:t>sch:rule</a:t>
            </a:r>
            <a:r>
              <a:rPr lang="en-US" dirty="0"/>
              <a:t>&gt; from the </a:t>
            </a:r>
            <a:r>
              <a:rPr lang="en-US" dirty="0" err="1"/>
              <a:t>schematron</a:t>
            </a:r>
            <a:r>
              <a:rPr lang="en-US" dirty="0"/>
              <a:t> document. 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7401D84-A27C-C2B8-1CCF-A61E18E1DA41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9964312D-7E47-F109-8CC3-83A691E13657}"/>
              </a:ext>
            </a:extLst>
          </p:cNvPr>
          <p:cNvSpPr>
            <a:spLocks noGrp="1"/>
          </p:cNvSpPr>
          <p:nvPr>
            <p:ph idx="13"/>
          </p:nvPr>
        </p:nvSpPr>
        <p:spPr>
          <a:solidFill>
            <a:schemeClr val="tx1"/>
          </a:solidFill>
        </p:spPr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constraintSpec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ident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persNameType_Standoff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scheme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schematron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&lt;constraint&gt;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context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tei:text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tei:body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tei:listPerson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tei:persName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test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"@type"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Type for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persName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is determined in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listPerson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. The @type attribute should not be included here.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sch:report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&lt;/constraint&gt;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constraintSpec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BB98F89-81D1-6141-A8B3-20B95363AC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32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10218058"/>
      </p:ext>
    </p:extLst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81C48-0A60-4AFE-947E-F0569956F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Namespaces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8ED76A5-7BB0-D7F7-392D-1C609F90357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484" y="2902233"/>
            <a:ext cx="5094288" cy="526767"/>
          </a:xfrm>
        </p:spPr>
        <p:txBody>
          <a:bodyPr/>
          <a:lstStyle/>
          <a:p>
            <a:r>
              <a:rPr lang="en-US" dirty="0"/>
              <a:t>Old Namespace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55905-1F0D-60BF-D0B4-C0BBEFE9D1B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335487" y="3429000"/>
            <a:ext cx="5760513" cy="2395728"/>
          </a:xfrm>
          <a:solidFill>
            <a:schemeClr val="tx1"/>
          </a:solidFill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&lt;TEI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xmlns:xi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"http://www.w3.org/2001/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XInclude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xmlns:svg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  <a:hlinkClick r:id="rId2"/>
              </a:rPr>
              <a:t>http://www.w3.org/2000/svg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xmlns:math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"http://www.w3.org/1998/Math/MathML"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xmlns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www.tei-c.org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/ns/1.0"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7" name="Text Placeholder 6">
            <a:extLst>
              <a:ext uri="{FF2B5EF4-FFF2-40B4-BE49-F238E27FC236}">
                <a16:creationId xmlns:a16="http://schemas.microsoft.com/office/drawing/2014/main" id="{2A8E29A2-FC8F-13BA-8317-D154AC665E53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6297418" y="2897375"/>
            <a:ext cx="5094288" cy="526767"/>
          </a:xfrm>
        </p:spPr>
        <p:txBody>
          <a:bodyPr/>
          <a:lstStyle/>
          <a:p>
            <a:r>
              <a:rPr lang="en-US" dirty="0"/>
              <a:t>New Namespace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9AE6ADA6-DC18-E274-8ABC-302752003B3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3428998"/>
            <a:ext cx="5760513" cy="2395729"/>
          </a:xfrm>
          <a:solidFill>
            <a:schemeClr val="tx1"/>
          </a:solidFill>
        </p:spPr>
        <p:txBody>
          <a:bodyPr/>
          <a:lstStyle/>
          <a:p>
            <a:pPr marL="0" indent="0">
              <a:spcBef>
                <a:spcPts val="0"/>
              </a:spcBef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&lt;TEI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xmlns:xi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"http://www.w3.org/2001/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XInclude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xmlns:svg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"http://www.w3.org/2000/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svg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xmlns:math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"http://www.w3.org/1998/Math/MathML"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A8C0CC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xmlns:sch</a:t>
            </a:r>
            <a:r>
              <a:rPr lang="en-US" dirty="0">
                <a:solidFill>
                  <a:srgbClr val="FF8040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"http://</a:t>
            </a:r>
            <a:r>
              <a:rPr lang="en-US" dirty="0" err="1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purl.oclc.org</a:t>
            </a:r>
            <a:r>
              <a:rPr lang="en-US" dirty="0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/</a:t>
            </a:r>
            <a:r>
              <a:rPr lang="en-US" dirty="0" err="1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dsdl</a:t>
            </a:r>
            <a:r>
              <a:rPr lang="en-US" dirty="0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/</a:t>
            </a:r>
            <a:r>
              <a:rPr lang="en-US" dirty="0" err="1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schematron</a:t>
            </a:r>
            <a:r>
              <a:rPr lang="en-US" dirty="0">
                <a:solidFill>
                  <a:srgbClr val="E06A53"/>
                </a:solidFill>
                <a:effectLst/>
                <a:highlight>
                  <a:srgbClr val="FFFF00"/>
                </a:highlight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xmlns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www.tei-c.org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/ns/1.0"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  <a:p>
            <a:pPr marL="0" indent="0">
              <a:spcBef>
                <a:spcPts val="0"/>
              </a:spcBef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7EB75-EB9D-D594-6802-457FA9376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33</a:t>
            </a:fld>
            <a:endParaRPr 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AC88C43B-94B2-9DDF-419D-F4FFA60E322D}"/>
              </a:ext>
            </a:extLst>
          </p:cNvPr>
          <p:cNvSpPr txBox="1"/>
          <p:nvPr/>
        </p:nvSpPr>
        <p:spPr>
          <a:xfrm>
            <a:off x="800196" y="1567510"/>
            <a:ext cx="10591607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To use </a:t>
            </a:r>
            <a:r>
              <a:rPr lang="en-US" dirty="0" err="1"/>
              <a:t>schematron</a:t>
            </a:r>
            <a:r>
              <a:rPr lang="en-US" dirty="0"/>
              <a:t>, we need to add </a:t>
            </a:r>
            <a:r>
              <a:rPr lang="en-US" dirty="0" err="1"/>
              <a:t>schematron</a:t>
            </a:r>
            <a:r>
              <a:rPr lang="en-US" dirty="0"/>
              <a:t> to the namespaces in our document.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”</a:t>
            </a:r>
            <a:r>
              <a:rPr lang="en-US" dirty="0" err="1"/>
              <a:t>xmlns</a:t>
            </a:r>
            <a:r>
              <a:rPr lang="en-US" dirty="0"/>
              <a:t>” identifies a namespace (or, in the case of the last namespace, the </a:t>
            </a:r>
            <a:r>
              <a:rPr lang="en-US" i="1" dirty="0"/>
              <a:t>default</a:t>
            </a:r>
            <a:r>
              <a:rPr lang="en-US" dirty="0"/>
              <a:t> namespace)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The string after the colon (”xi”, “</a:t>
            </a:r>
            <a:r>
              <a:rPr lang="en-US" dirty="0" err="1"/>
              <a:t>svg</a:t>
            </a:r>
            <a:r>
              <a:rPr lang="en-US" dirty="0"/>
              <a:t>”, “math”, “sch” set the namespace that will be used below to identify elements using the vocabulary established in that namespace.   </a:t>
            </a:r>
          </a:p>
          <a:p>
            <a:endParaRPr lang="en-US" dirty="0"/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FFA113C8-FECF-6418-4D88-046668465A78}"/>
              </a:ext>
            </a:extLst>
          </p:cNvPr>
          <p:cNvSpPr txBox="1"/>
          <p:nvPr/>
        </p:nvSpPr>
        <p:spPr>
          <a:xfrm>
            <a:off x="494270" y="6190735"/>
            <a:ext cx="1042474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Note</a:t>
            </a:r>
            <a:r>
              <a:rPr lang="en-US" dirty="0"/>
              <a:t>: The “xi”, “</a:t>
            </a:r>
            <a:r>
              <a:rPr lang="en-US" dirty="0" err="1"/>
              <a:t>svg</a:t>
            </a:r>
            <a:r>
              <a:rPr lang="en-US" dirty="0"/>
              <a:t>”, and “math” namespaces aren’t necessary for our work, but they 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2988570246"/>
      </p:ext>
    </p:extLst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5861DDB-2E91-23CA-A114-2952B8DE9A7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Running the ODD + </a:t>
            </a:r>
            <a:r>
              <a:rPr lang="en-US" dirty="0" err="1"/>
              <a:t>Schematron</a:t>
            </a:r>
            <a:endParaRPr lang="en-US" dirty="0"/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AE126B6D-C098-8C58-DA85-87B469FD6913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Once your </a:t>
            </a:r>
            <a:r>
              <a:rPr lang="en-US" dirty="0" err="1"/>
              <a:t>schematron</a:t>
            </a:r>
            <a:r>
              <a:rPr lang="en-US" dirty="0"/>
              <a:t> rule is embedded, re-generate the </a:t>
            </a:r>
            <a:r>
              <a:rPr lang="en-US" dirty="0" err="1"/>
              <a:t>RelaxNG</a:t>
            </a:r>
            <a:r>
              <a:rPr lang="en-US" dirty="0"/>
              <a:t> file, then re-validate your XML documents. </a:t>
            </a:r>
          </a:p>
          <a:p>
            <a:r>
              <a:rPr lang="en-US" dirty="0"/>
              <a:t>It seems we still have some work to do! Let’s change our &lt;</a:t>
            </a:r>
            <a:r>
              <a:rPr lang="en-US" dirty="0" err="1"/>
              <a:t>attList</a:t>
            </a:r>
            <a:r>
              <a:rPr lang="en-US" dirty="0"/>
              <a:t>&gt; to a </a:t>
            </a:r>
            <a:r>
              <a:rPr lang="en-US" dirty="0" err="1"/>
              <a:t>schematron</a:t>
            </a:r>
            <a:r>
              <a:rPr lang="en-US" dirty="0"/>
              <a:t> rule so we can be a little more specific.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5B7DC76-FFCE-5EF4-F05A-BAB4687385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34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3687634"/>
      </p:ext>
    </p:extLst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D26126-3FB9-333C-4E5C-4C7A98C7DC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Testing the New Rule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419F264-A9F9-46A3-A1F8-221EDB45F049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4"/>
            <a:ext cx="9156137" cy="3816438"/>
          </a:xfrm>
          <a:solidFill>
            <a:schemeClr val="tx1"/>
          </a:solidFill>
        </p:spPr>
        <p:txBody>
          <a:bodyPr/>
          <a:lstStyle/>
          <a:p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sch:pattern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context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tei:text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tei:body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tei:p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tei:persName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|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tei:text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tei:body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tei:l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tei:persName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sch:let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name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persNameVal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value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A3A3FF"/>
                </a:solidFill>
                <a:effectLst/>
                <a:latin typeface="Helvetica" pitchFamily="2" charset="0"/>
              </a:rPr>
              <a:t>'char'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,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A3A3FF"/>
                </a:solidFill>
                <a:effectLst/>
                <a:latin typeface="Helvetica" pitchFamily="2" charset="0"/>
              </a:rPr>
              <a:t>'hist'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sch:assert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test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b="1" i="1" dirty="0">
                <a:solidFill>
                  <a:srgbClr val="F08246"/>
                </a:solidFill>
                <a:effectLst/>
                <a:latin typeface="Helvetica" pitchFamily="2" charset="0"/>
              </a:rPr>
              <a:t>@type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r>
              <a:rPr lang="en-US" b="1" dirty="0">
                <a:solidFill>
                  <a:srgbClr val="E892E8"/>
                </a:solidFill>
                <a:effectLst/>
                <a:latin typeface="Helvetica" pitchFamily="2" charset="0"/>
              </a:rPr>
              <a:t>$</a:t>
            </a:r>
            <a:r>
              <a:rPr lang="en-US" b="1" dirty="0" err="1">
                <a:solidFill>
                  <a:srgbClr val="E892E8"/>
                </a:solidFill>
                <a:effectLst/>
                <a:latin typeface="Helvetica" pitchFamily="2" charset="0"/>
              </a:rPr>
              <a:t>persNameVal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Incorrect @type value for 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&amp;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lt;</a:t>
            </a:r>
            <a:r>
              <a:rPr lang="en-US" dirty="0" err="1">
                <a:solidFill>
                  <a:srgbClr val="E5E5E5"/>
                </a:solidFill>
                <a:effectLst/>
                <a:latin typeface="Helvetica" pitchFamily="2" charset="0"/>
              </a:rPr>
              <a:t>persName</a:t>
            </a:r>
            <a:r>
              <a:rPr lang="en-US" dirty="0" err="1">
                <a:solidFill>
                  <a:srgbClr val="C1C100"/>
                </a:solidFill>
                <a:effectLst/>
                <a:latin typeface="Helvetica" pitchFamily="2" charset="0"/>
              </a:rPr>
              <a:t>&amp;gt</a:t>
            </a:r>
            <a:r>
              <a:rPr lang="en-US" dirty="0">
                <a:solidFill>
                  <a:srgbClr val="C1C100"/>
                </a:solidFill>
                <a:effectLst/>
                <a:latin typeface="Helvetica" pitchFamily="2" charset="0"/>
              </a:rPr>
              <a:t>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. Must be "char" (for fictional characters) or "hist" (for historical figures). 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sch:assert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sch:rule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5FC8FD"/>
                </a:solidFill>
                <a:effectLst/>
                <a:latin typeface="Helvetica" pitchFamily="2" charset="0"/>
              </a:rPr>
              <a:t>sch:pattern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95BAACC-62BB-6F8D-455D-B00587CC28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35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381399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F64F9B95-9045-48D2-B9F3-2927E98F54A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085AA86F-6A4D-4BCB-A045-D992CDC2959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 useBgFill="1">
        <p:nvSpPr>
          <p:cNvPr id="17" name="Rectangle 16">
            <a:extLst>
              <a:ext uri="{FF2B5EF4-FFF2-40B4-BE49-F238E27FC236}">
                <a16:creationId xmlns:a16="http://schemas.microsoft.com/office/drawing/2014/main" id="{E49D7415-2F11-44C2-B6AA-13A25B6814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669DE80-64F9-56E0-B557-9B55D0A0657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0587" y="907128"/>
            <a:ext cx="6699564" cy="1378871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kern="1200" cap="all" spc="3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Why Learn ODD &amp; Schematron?</a:t>
            </a:r>
          </a:p>
        </p:txBody>
      </p:sp>
      <p:cxnSp>
        <p:nvCxnSpPr>
          <p:cNvPr id="19" name="Straight Connector 18">
            <a:extLst>
              <a:ext uri="{FF2B5EF4-FFF2-40B4-BE49-F238E27FC236}">
                <a16:creationId xmlns:a16="http://schemas.microsoft.com/office/drawing/2014/main" id="{D2E57F3D-33BE-4306-87E6-24576371951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723900"/>
            <a:ext cx="65151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D549-CFC4-1896-D7F4-A8DC7338C6B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95326" y="2285999"/>
            <a:ext cx="6766748" cy="3649080"/>
          </a:xfrm>
        </p:spPr>
        <p:txBody>
          <a:bodyPr vert="horz" lIns="91440" tIns="45720" rIns="91440" bIns="45720" rtlCol="0">
            <a:normAutofit/>
          </a:bodyPr>
          <a:lstStyle/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ODD and </a:t>
            </a:r>
            <a:r>
              <a:rPr lang="en-US"/>
              <a:t>Schematron</a:t>
            </a:r>
            <a:r>
              <a:rPr lang="en-US" dirty="0"/>
              <a:t> allow for constraints to be placed on TEI files through constructing a schema. </a:t>
            </a:r>
            <a:endParaRPr lang="en-US"/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schema can define the vocabulary your project uses, formalize the grammar of your XML, and create taxonomies of data. </a:t>
            </a:r>
            <a:endParaRPr lang="en-US"/>
          </a:p>
          <a:p>
            <a:pPr indent="-228600">
              <a:lnSpc>
                <a:spcPct val="120000"/>
              </a:lnSpc>
              <a:buFont typeface="Arial" panose="020B0604020202020204" pitchFamily="34" charset="0"/>
              <a:buChar char="•"/>
            </a:pPr>
            <a:r>
              <a:rPr lang="en-US" dirty="0"/>
              <a:t>The schema also allows you to enforce the rules you have created for your project. </a:t>
            </a:r>
            <a:endParaRPr lang="en-US"/>
          </a:p>
        </p:txBody>
      </p:sp>
      <p:cxnSp>
        <p:nvCxnSpPr>
          <p:cNvPr id="21" name="Straight Connector 20">
            <a:extLst>
              <a:ext uri="{FF2B5EF4-FFF2-40B4-BE49-F238E27FC236}">
                <a16:creationId xmlns:a16="http://schemas.microsoft.com/office/drawing/2014/main" id="{CBA3C59D-8641-484F-A35C-361AD7E1553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800100" y="6132521"/>
            <a:ext cx="65151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Picture 8">
            <a:extLst>
              <a:ext uri="{FF2B5EF4-FFF2-40B4-BE49-F238E27FC236}">
                <a16:creationId xmlns:a16="http://schemas.microsoft.com/office/drawing/2014/main" id="{48BA354F-B3D6-233B-126F-B48F9DA0C632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46534" r="19435" b="1"/>
          <a:stretch/>
        </p:blipFill>
        <p:spPr>
          <a:xfrm>
            <a:off x="8115300" y="10"/>
            <a:ext cx="4076700" cy="6857990"/>
          </a:xfrm>
          <a:prstGeom prst="rect">
            <a:avLst/>
          </a:prstGeom>
        </p:spPr>
      </p:pic>
      <p:sp>
        <p:nvSpPr>
          <p:cNvPr id="6" name="Date Placeholder 5">
            <a:extLst>
              <a:ext uri="{FF2B5EF4-FFF2-40B4-BE49-F238E27FC236}">
                <a16:creationId xmlns:a16="http://schemas.microsoft.com/office/drawing/2014/main" id="{0E713A6C-7332-A814-447C-F92F605C32AD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spcAft>
                <a:spcPts val="600"/>
              </a:spcAft>
            </a:pPr>
            <a:r>
              <a:rPr lang="en-US">
                <a:solidFill>
                  <a:srgbClr val="FFFFFF"/>
                </a:solidFill>
              </a:rPr>
              <a:t>2/11/20XX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F38BF02-E985-6F06-A7C5-C08596DA6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4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442612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itle 13">
            <a:extLst>
              <a:ext uri="{FF2B5EF4-FFF2-40B4-BE49-F238E27FC236}">
                <a16:creationId xmlns:a16="http://schemas.microsoft.com/office/drawing/2014/main" id="{B23FC7E0-8B1E-46C1-B5D2-6A4336A2CE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/>
          <a:lstStyle/>
          <a:p>
            <a:r>
              <a:rPr lang="en-US" dirty="0"/>
              <a:t>Vocabulary</a:t>
            </a:r>
          </a:p>
        </p:txBody>
      </p:sp>
      <p:sp>
        <p:nvSpPr>
          <p:cNvPr id="15" name="Content Placeholder 14">
            <a:extLst>
              <a:ext uri="{FF2B5EF4-FFF2-40B4-BE49-F238E27FC236}">
                <a16:creationId xmlns:a16="http://schemas.microsoft.com/office/drawing/2014/main" id="{7A36CB73-B78B-49B6-935C-9C0ABBB49C0C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/>
          <a:lstStyle/>
          <a:p>
            <a:r>
              <a:rPr lang="en-US" b="1" dirty="0"/>
              <a:t>Schema</a:t>
            </a:r>
            <a:r>
              <a:rPr lang="en-US" dirty="0"/>
              <a:t>: a set of rules governing what makes a document valid. </a:t>
            </a:r>
          </a:p>
          <a:p>
            <a:r>
              <a:rPr lang="en-US" b="1" dirty="0"/>
              <a:t>	</a:t>
            </a:r>
            <a:r>
              <a:rPr lang="en-US" dirty="0"/>
              <a:t>Technically, TEI is a schema. We will be learning 	to customize the TEI schema for our own projects.</a:t>
            </a:r>
          </a:p>
          <a:p>
            <a:r>
              <a:rPr lang="en-US" b="1" dirty="0"/>
              <a:t>ODD</a:t>
            </a:r>
            <a:r>
              <a:rPr lang="en-US" dirty="0"/>
              <a:t>: One Document Does it all: A TEI XML format for expressing schema fragments and documentation for XML documents. </a:t>
            </a:r>
          </a:p>
          <a:p>
            <a:r>
              <a:rPr lang="en-US" dirty="0"/>
              <a:t>	An ODD will generate a </a:t>
            </a:r>
            <a:r>
              <a:rPr lang="en-US" dirty="0" err="1"/>
              <a:t>RelaxNG</a:t>
            </a:r>
            <a:r>
              <a:rPr lang="en-US" dirty="0"/>
              <a:t> file that places 	constraints on TEI files.</a:t>
            </a:r>
          </a:p>
          <a:p>
            <a:r>
              <a:rPr lang="en-US" b="1" dirty="0" err="1"/>
              <a:t>Schematron</a:t>
            </a:r>
            <a:r>
              <a:rPr lang="en-US" dirty="0"/>
              <a:t>:  Allows us to create rules that function only in specific contexts. </a:t>
            </a:r>
          </a:p>
        </p:txBody>
      </p:sp>
      <p:sp>
        <p:nvSpPr>
          <p:cNvPr id="12" name="Footer Placeholder 11">
            <a:extLst>
              <a:ext uri="{FF2B5EF4-FFF2-40B4-BE49-F238E27FC236}">
                <a16:creationId xmlns:a16="http://schemas.microsoft.com/office/drawing/2014/main" id="{2A9A318B-C356-4589-A8F8-8553636F67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76654C7F-5F04-43D8-88C7-13355302CC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pPr/>
              <a:t>5</a:t>
            </a:fld>
            <a:endParaRPr lang="en-US"/>
          </a:p>
        </p:txBody>
      </p:sp>
      <p:pic>
        <p:nvPicPr>
          <p:cNvPr id="3" name="Picture 2" descr="A picture containing indoor, toy, decorated&#10;&#10;Description automatically generated">
            <a:extLst>
              <a:ext uri="{FF2B5EF4-FFF2-40B4-BE49-F238E27FC236}">
                <a16:creationId xmlns:a16="http://schemas.microsoft.com/office/drawing/2014/main" id="{BEC1CD57-0F01-05C8-B2B8-A939DF3102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1" y="-2"/>
            <a:ext cx="4569540" cy="68580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2028902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</p:spPr>
        <p:txBody>
          <a:bodyPr/>
          <a:lstStyle/>
          <a:p>
            <a:r>
              <a:rPr lang="en-US" dirty="0"/>
              <a:t>Reading the </a:t>
            </a:r>
            <a:br>
              <a:rPr lang="en-US" dirty="0"/>
            </a:br>
            <a:r>
              <a:rPr lang="en-US" dirty="0"/>
              <a:t>TEI Guidelines</a:t>
            </a:r>
          </a:p>
        </p:txBody>
      </p:sp>
      <p:pic>
        <p:nvPicPr>
          <p:cNvPr id="13" name="Picture Placeholder 12" descr="Paperback and hardbound books in a white bookshelf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5100" y="0"/>
            <a:ext cx="5676900" cy="6858000"/>
          </a:xfrm>
        </p:spPr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B810BCA-0AB7-CE9C-F848-8B7266188ED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TEI Structure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1DB08BC-AEA0-5D10-CAB5-64B845CDBF8C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Each element in the TEI belongs to a single module. </a:t>
            </a:r>
          </a:p>
          <a:p>
            <a:r>
              <a:rPr lang="en-US" dirty="0"/>
              <a:t>These modules are the initial starting point for schema development. </a:t>
            </a:r>
          </a:p>
          <a:p>
            <a:r>
              <a:rPr lang="en-US" dirty="0"/>
              <a:t>Elements by module: </a:t>
            </a:r>
            <a:r>
              <a:rPr lang="en-US" dirty="0">
                <a:hlinkClick r:id="rId2"/>
              </a:rPr>
              <a:t>https://tei-c.org/release/doc/tei-p5-doc/en/html/REF-ELEMENTS.html#</a:t>
            </a:r>
            <a:r>
              <a:rPr lang="en-US" dirty="0"/>
              <a:t> </a:t>
            </a:r>
          </a:p>
        </p:txBody>
      </p:sp>
    </p:spTree>
    <p:extLst>
      <p:ext uri="{BB962C8B-B14F-4D97-AF65-F5344CB8AC3E}">
        <p14:creationId xmlns:p14="http://schemas.microsoft.com/office/powerpoint/2010/main" val="3246373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1D89C63-B753-B83B-1CFE-F11984D3DB9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Reading a TEI Page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33638EAC-352C-7933-7411-0C7561F777E7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&lt;p&gt;</a:t>
            </a:r>
            <a:endParaRPr lang="en-US" dirty="0"/>
          </a:p>
          <a:p>
            <a:r>
              <a:rPr lang="en-US" dirty="0">
                <a:hlinkClick r:id="rId3"/>
              </a:rPr>
              <a:t>&lt;lang&gt;</a:t>
            </a:r>
            <a:endParaRPr lang="en-US" dirty="0"/>
          </a:p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CB82C21-D853-9047-AC2B-EBF0E0D1B76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669077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4248C91-A014-7D40-B2B0-BA7BE6C5B33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ODD</a:t>
            </a:r>
          </a:p>
        </p:txBody>
      </p:sp>
      <p:pic>
        <p:nvPicPr>
          <p:cNvPr id="6" name="Picture Placeholder 5" descr="Background pattern&#10;&#10;Description automatically generated">
            <a:extLst>
              <a:ext uri="{FF2B5EF4-FFF2-40B4-BE49-F238E27FC236}">
                <a16:creationId xmlns:a16="http://schemas.microsoft.com/office/drawing/2014/main" id="{0F3CE46D-C112-BBE9-D2C0-52234805ABD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9732" b="9732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172933292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hronicleVTI" id="{508E4D90-5116-4BF0-876B-3F422DD1F65F}" vid="{AA21DC3D-92A8-43A4-8358-ED428371CD55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5011</TotalTime>
  <Words>3430</Words>
  <Application>Microsoft Macintosh PowerPoint</Application>
  <PresentationFormat>Widescreen</PresentationFormat>
  <Paragraphs>270</Paragraphs>
  <Slides>35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35</vt:i4>
      </vt:variant>
    </vt:vector>
  </HeadingPairs>
  <TitlesOfParts>
    <vt:vector size="41" baseType="lpstr">
      <vt:lpstr>Arial</vt:lpstr>
      <vt:lpstr>Calibri</vt:lpstr>
      <vt:lpstr>Calisto MT</vt:lpstr>
      <vt:lpstr>Helvetica</vt:lpstr>
      <vt:lpstr>Univers Condensed</vt:lpstr>
      <vt:lpstr>ChronicleVTI</vt:lpstr>
      <vt:lpstr>Stand-off,  ODD,  and Schematron</vt:lpstr>
      <vt:lpstr>But first:  Stand-off</vt:lpstr>
      <vt:lpstr>Weird Stand-off</vt:lpstr>
      <vt:lpstr>Why Learn ODD &amp; Schematron?</vt:lpstr>
      <vt:lpstr>Vocabulary</vt:lpstr>
      <vt:lpstr>Reading the  TEI Guidelines</vt:lpstr>
      <vt:lpstr>TEI Structure</vt:lpstr>
      <vt:lpstr>Reading a TEI Page</vt:lpstr>
      <vt:lpstr>ODD</vt:lpstr>
      <vt:lpstr>Getting Started</vt:lpstr>
      <vt:lpstr>Reading the Default Schema</vt:lpstr>
      <vt:lpstr>Module Ref</vt:lpstr>
      <vt:lpstr>Applying the Schema</vt:lpstr>
      <vt:lpstr>Adding Modules to the Weird Corpus</vt:lpstr>
      <vt:lpstr>Including and Excluding Elements</vt:lpstr>
      <vt:lpstr>Identifying and Modifying Elements</vt:lpstr>
      <vt:lpstr>Customizing Element Content</vt:lpstr>
      <vt:lpstr>Adding Content</vt:lpstr>
      <vt:lpstr>Sequence</vt:lpstr>
      <vt:lpstr>Modifying Child Elements</vt:lpstr>
      <vt:lpstr>Constraining Options</vt:lpstr>
      <vt:lpstr>Another Example</vt:lpstr>
      <vt:lpstr>Customizing Attributes</vt:lpstr>
      <vt:lpstr>Attribute Value List</vt:lpstr>
      <vt:lpstr>Schematron</vt:lpstr>
      <vt:lpstr>Purpose</vt:lpstr>
      <vt:lpstr>Writing Schematron</vt:lpstr>
      <vt:lpstr>Constraining Standoff </vt:lpstr>
      <vt:lpstr>Patterns and Rules</vt:lpstr>
      <vt:lpstr>Report Vs. Assert</vt:lpstr>
      <vt:lpstr>Results</vt:lpstr>
      <vt:lpstr>Moving to ODD</vt:lpstr>
      <vt:lpstr>Namespaces</vt:lpstr>
      <vt:lpstr>Running the ODD + Schematron</vt:lpstr>
      <vt:lpstr>Testing the New Rule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Schema Development: ODD and Schematron</dc:title>
  <dc:creator>Liebe, Lauren E</dc:creator>
  <cp:lastModifiedBy>Liebe, Lauren E</cp:lastModifiedBy>
  <cp:revision>7</cp:revision>
  <dcterms:created xsi:type="dcterms:W3CDTF">2023-03-07T17:57:49Z</dcterms:created>
  <dcterms:modified xsi:type="dcterms:W3CDTF">2023-03-16T22:00:20Z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